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1" r:id="rId4"/>
    <p:sldId id="269" r:id="rId5"/>
    <p:sldId id="264" r:id="rId6"/>
    <p:sldId id="267" r:id="rId7"/>
    <p:sldId id="270" r:id="rId8"/>
    <p:sldId id="271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D7FD"/>
    <a:srgbClr val="91C8FF"/>
    <a:srgbClr val="67B3FF"/>
    <a:srgbClr val="53A9FF"/>
    <a:srgbClr val="FF99CC"/>
    <a:srgbClr val="006600"/>
    <a:srgbClr val="80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 autoAdjust="0"/>
  </p:normalViewPr>
  <p:slideViewPr>
    <p:cSldViewPr>
      <p:cViewPr varScale="1">
        <p:scale>
          <a:sx n="56" d="100"/>
          <a:sy n="56" d="100"/>
        </p:scale>
        <p:origin x="124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CB09B3-7F58-4DEF-88AD-25598A71D09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D9B89D8-3D68-4564-87BD-F02C0AD798C4}" type="slidenum">
              <a:rPr lang="en-US" altLang="en-US" sz="1200"/>
              <a:pPr eaLnBrk="1" hangingPunct="1"/>
              <a:t>4</a:t>
            </a:fld>
            <a:endParaRPr lang="en-US" altLang="en-US" sz="1200"/>
          </a:p>
        </p:txBody>
      </p:sp>
      <p:sp>
        <p:nvSpPr>
          <p:cNvPr id="1126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12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ar-JO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ar-J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4A01CF-B1C8-49C1-B7F7-CD29F09018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447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8D8121-47EC-4D52-9008-990D25EF7ED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037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40F3A3-3F87-48BC-94EA-A42256AD8F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7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ar-JO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2A3490-4E5C-45E6-8777-9ABCF2CA3F6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3620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521A55-870C-4994-B0FA-1C075A42D4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971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D614B-1D33-4390-A51C-D4FCD6B793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361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5F3D6-95CA-4A72-9A74-D4DC0C7DBF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82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1EE3A2-9242-4CAD-940E-AD95647FFF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9792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D8AA31-9217-464D-86A4-9C79700BA2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56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7B8285-938D-4589-9EDD-A9D167D33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08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J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289AB7-5A78-4551-BE5F-974C633FB3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51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J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J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003E-B506-40EF-AE3E-4EC36B3B3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903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A120CAF-5E86-4DC6-A816-D54E656EB63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ar-JO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halkbored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executive_ball_toy_md_wht"/>
          <p:cNvPicPr>
            <a:picLocks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3200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pPr eaLnBrk="1" hangingPunct="1"/>
            <a:r>
              <a:rPr lang="ar-JO" altLang="en-US" sz="7200" smtClean="0">
                <a:cs typeface="Arial" panose="020B0604020202020204" pitchFamily="34" charset="0"/>
              </a:rPr>
              <a:t>سلسلة </a:t>
            </a:r>
            <a:r>
              <a:rPr lang="ar-JO" altLang="en-US" sz="7200" smtClean="0">
                <a:cs typeface="Arial" panose="020B0604020202020204" pitchFamily="34" charset="0"/>
              </a:rPr>
              <a:t>النشاط للمادة </a:t>
            </a:r>
            <a:endParaRPr lang="en-US" altLang="en-US" sz="7200" smtClean="0">
              <a:cs typeface="Arial" panose="020B0604020202020204" pitchFamily="34" charset="0"/>
            </a:endParaRPr>
          </a:p>
        </p:txBody>
      </p:sp>
      <p:sp>
        <p:nvSpPr>
          <p:cNvPr id="2052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ar-JO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0"/>
            <a:ext cx="8229600" cy="6629400"/>
          </a:xfrm>
        </p:spPr>
        <p:txBody>
          <a:bodyPr/>
          <a:lstStyle/>
          <a:p>
            <a:pPr marL="0" indent="0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endParaRPr lang="en-US" altLang="en-US" smtClean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ct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</a:t>
            </a: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سلسلة النشاط</a:t>
            </a:r>
            <a:endParaRPr lang="en-US" altLang="en-US" sz="3600" baseline="-25000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لاحظ ترتيب الفلزات حسب نشاطها الكيميائي</a:t>
            </a:r>
          </a:p>
          <a:p>
            <a:pPr marL="0" indent="0" algn="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تساعدنا سلسلة النشاط في التنبؤ بحدوث تفاعلات الاحلال</a:t>
            </a:r>
          </a:p>
          <a:p>
            <a:pPr marL="0" indent="0" algn="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يحل الفلز الموجود في أعلى السلسلة  -الأكثر نشاطا- محل الفلز</a:t>
            </a:r>
          </a:p>
          <a:p>
            <a:pPr marL="0" indent="0" algn="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الموجود أسفل منه في سلسلة النشاط</a:t>
            </a:r>
          </a:p>
          <a:p>
            <a:pPr marL="0" indent="0" algn="r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س: أي أزواج المواد التالية تتفاعل معا ؟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0" indent="0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Fe	+   CuSO</a:t>
            </a:r>
            <a:r>
              <a:rPr lang="en-US" altLang="en-US" sz="3600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	 </a:t>
            </a:r>
          </a:p>
          <a:p>
            <a:pPr marL="0" indent="0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Ni	+   NaCl 	</a:t>
            </a:r>
          </a:p>
          <a:p>
            <a:pPr marL="0" indent="0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Li	+   ZnCO</a:t>
            </a:r>
            <a:r>
              <a:rPr lang="en-US" altLang="en-US" sz="3600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	 </a:t>
            </a:r>
          </a:p>
          <a:p>
            <a:pPr marL="0" indent="0" eaLnBrk="1" hangingPunct="1">
              <a:lnSpc>
                <a:spcPct val="98000"/>
              </a:lnSpc>
              <a:spcBef>
                <a:spcPct val="0"/>
              </a:spcBef>
              <a:buFontTx/>
              <a:buNone/>
              <a:tabLst>
                <a:tab pos="407988" algn="l"/>
                <a:tab pos="1020763" algn="l"/>
                <a:tab pos="3152775" algn="l"/>
              </a:tabLst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Al	+   CuCl</a:t>
            </a:r>
            <a:r>
              <a:rPr lang="en-US" altLang="en-US" sz="3600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	</a:t>
            </a: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3924300" y="3284538"/>
            <a:ext cx="33131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Cu  +  Fe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(SO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US" altLang="en-US" sz="3600"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CA" altLang="en-US" sz="36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5638800" y="2971800"/>
            <a:ext cx="2667000" cy="2667000"/>
            <a:chOff x="3552" y="1872"/>
            <a:chExt cx="1680" cy="1680"/>
          </a:xfrm>
        </p:grpSpPr>
        <p:sp>
          <p:nvSpPr>
            <p:cNvPr id="3128" name="Rectangle 51"/>
            <p:cNvSpPr>
              <a:spLocks noChangeArrowheads="1"/>
            </p:cNvSpPr>
            <p:nvPr/>
          </p:nvSpPr>
          <p:spPr bwMode="auto">
            <a:xfrm>
              <a:off x="3552" y="2676"/>
              <a:ext cx="1296" cy="6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ar-JO" altLang="en-US" sz="2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نعم , الحديد أعلى من </a:t>
              </a:r>
              <a:r>
                <a:rPr lang="ar-JO" altLang="en-US" sz="2800" b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ا</a:t>
              </a:r>
              <a:r>
                <a:rPr lang="ar-JO" altLang="en-US" b="1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ل</a:t>
              </a:r>
              <a:r>
                <a:rPr lang="ar-JO" altLang="en-US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نحاس</a:t>
              </a:r>
              <a:endParaRPr lang="en-CA" altLang="en-US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3129" name="AutoShape 50"/>
            <p:cNvSpPr>
              <a:spLocks noChangeArrowheads="1"/>
            </p:cNvSpPr>
            <p:nvPr/>
          </p:nvSpPr>
          <p:spPr bwMode="auto">
            <a:xfrm>
              <a:off x="4800" y="1872"/>
              <a:ext cx="432" cy="1680"/>
            </a:xfrm>
            <a:prstGeom prst="curvedRightArrow">
              <a:avLst>
                <a:gd name="adj1" fmla="val 59270"/>
                <a:gd name="adj2" fmla="val 97222"/>
                <a:gd name="adj3" fmla="val 400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ar-JO" altLang="en-US"/>
            </a:p>
          </p:txBody>
        </p:sp>
      </p:grp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3851275" y="3860800"/>
            <a:ext cx="11255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لاتفاعل</a:t>
            </a:r>
            <a:endParaRPr lang="en-CA" altLang="en-US" sz="3600" baseline="-25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3" name="Group 57"/>
          <p:cNvGrpSpPr>
            <a:grpSpLocks/>
          </p:cNvGrpSpPr>
          <p:nvPr/>
        </p:nvGrpSpPr>
        <p:grpSpPr bwMode="auto">
          <a:xfrm>
            <a:off x="5486400" y="304800"/>
            <a:ext cx="2819400" cy="3505200"/>
            <a:chOff x="3456" y="192"/>
            <a:chExt cx="1776" cy="2208"/>
          </a:xfrm>
        </p:grpSpPr>
        <p:sp>
          <p:nvSpPr>
            <p:cNvPr id="3126" name="Rectangle 55"/>
            <p:cNvSpPr>
              <a:spLocks noChangeArrowheads="1"/>
            </p:cNvSpPr>
            <p:nvPr/>
          </p:nvSpPr>
          <p:spPr bwMode="auto">
            <a:xfrm>
              <a:off x="3456" y="708"/>
              <a:ext cx="1296" cy="6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ar-JO" altLang="en-US" sz="2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لا , النيكل أسفل </a:t>
              </a:r>
            </a:p>
            <a:p>
              <a:pPr algn="r" eaLnBrk="1" hangingPunct="1"/>
              <a:r>
                <a:rPr lang="ar-JO" altLang="en-US" sz="2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الصوديوم</a:t>
              </a:r>
              <a:endParaRPr lang="en-CA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3127" name="AutoShape 56"/>
            <p:cNvSpPr>
              <a:spLocks noChangeArrowheads="1"/>
            </p:cNvSpPr>
            <p:nvPr/>
          </p:nvSpPr>
          <p:spPr bwMode="auto">
            <a:xfrm flipV="1">
              <a:off x="4656" y="192"/>
              <a:ext cx="576" cy="2208"/>
            </a:xfrm>
            <a:prstGeom prst="curvedRightArrow">
              <a:avLst>
                <a:gd name="adj1" fmla="val 48538"/>
                <a:gd name="adj2" fmla="val 85948"/>
                <a:gd name="adj3" fmla="val 40046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ar-JO" altLang="en-US"/>
            </a:p>
          </p:txBody>
        </p:sp>
      </p:grpSp>
      <p:sp>
        <p:nvSpPr>
          <p:cNvPr id="3134" name="Rectangle 62"/>
          <p:cNvSpPr>
            <a:spLocks noChangeArrowheads="1"/>
          </p:cNvSpPr>
          <p:nvPr/>
        </p:nvSpPr>
        <p:spPr bwMode="auto">
          <a:xfrm>
            <a:off x="3995738" y="4365625"/>
            <a:ext cx="27019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Zn  +   Li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CO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CA" altLang="en-US" sz="36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auto">
          <a:xfrm>
            <a:off x="4002088" y="4868863"/>
            <a:ext cx="2286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Cu +   AlCl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CA" altLang="en-US" sz="36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grpSp>
        <p:nvGrpSpPr>
          <p:cNvPr id="4" name="Group 112"/>
          <p:cNvGrpSpPr>
            <a:grpSpLocks/>
          </p:cNvGrpSpPr>
          <p:nvPr/>
        </p:nvGrpSpPr>
        <p:grpSpPr bwMode="auto">
          <a:xfrm>
            <a:off x="5181600" y="2133600"/>
            <a:ext cx="3124200" cy="3505200"/>
            <a:chOff x="3264" y="1344"/>
            <a:chExt cx="1968" cy="2208"/>
          </a:xfrm>
        </p:grpSpPr>
        <p:sp>
          <p:nvSpPr>
            <p:cNvPr id="3124" name="Rectangle 65"/>
            <p:cNvSpPr>
              <a:spLocks noChangeArrowheads="1"/>
            </p:cNvSpPr>
            <p:nvPr/>
          </p:nvSpPr>
          <p:spPr bwMode="auto">
            <a:xfrm>
              <a:off x="3264" y="1764"/>
              <a:ext cx="1296" cy="6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ar-JO" altLang="en-US" sz="2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نعم , الألمنيوم أعلى من لنحاس</a:t>
              </a:r>
              <a:endParaRPr lang="en-CA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6" name="AutoShape 66"/>
            <p:cNvSpPr>
              <a:spLocks noChangeArrowheads="1"/>
            </p:cNvSpPr>
            <p:nvPr/>
          </p:nvSpPr>
          <p:spPr bwMode="auto">
            <a:xfrm>
              <a:off x="4608" y="1344"/>
              <a:ext cx="624" cy="2208"/>
            </a:xfrm>
            <a:prstGeom prst="curvedRightArrow">
              <a:avLst>
                <a:gd name="adj1" fmla="val 44837"/>
                <a:gd name="adj2" fmla="val 70163"/>
                <a:gd name="adj3" fmla="val 3541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ar-JO" altLang="en-US"/>
            </a:p>
          </p:txBody>
        </p:sp>
      </p:grpSp>
      <p:sp>
        <p:nvSpPr>
          <p:cNvPr id="3141" name="Freeform 69"/>
          <p:cNvSpPr>
            <a:spLocks/>
          </p:cNvSpPr>
          <p:nvPr/>
        </p:nvSpPr>
        <p:spPr bwMode="auto">
          <a:xfrm>
            <a:off x="900113" y="3141663"/>
            <a:ext cx="1143000" cy="304800"/>
          </a:xfrm>
          <a:custGeom>
            <a:avLst/>
            <a:gdLst>
              <a:gd name="T0" fmla="*/ 0 w 816"/>
              <a:gd name="T1" fmla="*/ 336 h 336"/>
              <a:gd name="T2" fmla="*/ 149 w 816"/>
              <a:gd name="T3" fmla="*/ 120 h 336"/>
              <a:gd name="T4" fmla="*/ 379 w 816"/>
              <a:gd name="T5" fmla="*/ 5 h 336"/>
              <a:gd name="T6" fmla="*/ 610 w 816"/>
              <a:gd name="T7" fmla="*/ 91 h 336"/>
              <a:gd name="T8" fmla="*/ 816 w 816"/>
              <a:gd name="T9" fmla="*/ 336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6"/>
              <a:gd name="T16" fmla="*/ 0 h 336"/>
              <a:gd name="T17" fmla="*/ 816 w 816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6" h="336">
                <a:moveTo>
                  <a:pt x="0" y="336"/>
                </a:moveTo>
                <a:cubicBezTo>
                  <a:pt x="25" y="300"/>
                  <a:pt x="86" y="175"/>
                  <a:pt x="149" y="120"/>
                </a:cubicBezTo>
                <a:cubicBezTo>
                  <a:pt x="212" y="65"/>
                  <a:pt x="302" y="10"/>
                  <a:pt x="379" y="5"/>
                </a:cubicBezTo>
                <a:cubicBezTo>
                  <a:pt x="456" y="0"/>
                  <a:pt x="537" y="36"/>
                  <a:pt x="610" y="91"/>
                </a:cubicBezTo>
                <a:cubicBezTo>
                  <a:pt x="683" y="146"/>
                  <a:pt x="773" y="285"/>
                  <a:pt x="816" y="336"/>
                </a:cubicBezTo>
              </a:path>
            </a:pathLst>
          </a:custGeom>
          <a:noFill/>
          <a:ln w="114300">
            <a:solidFill>
              <a:srgbClr val="0066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3142" name="Freeform 70"/>
          <p:cNvSpPr>
            <a:spLocks/>
          </p:cNvSpPr>
          <p:nvPr/>
        </p:nvSpPr>
        <p:spPr bwMode="auto">
          <a:xfrm>
            <a:off x="620713" y="4149725"/>
            <a:ext cx="1143000" cy="304800"/>
          </a:xfrm>
          <a:custGeom>
            <a:avLst/>
            <a:gdLst>
              <a:gd name="T0" fmla="*/ 0 w 816"/>
              <a:gd name="T1" fmla="*/ 336 h 336"/>
              <a:gd name="T2" fmla="*/ 149 w 816"/>
              <a:gd name="T3" fmla="*/ 120 h 336"/>
              <a:gd name="T4" fmla="*/ 379 w 816"/>
              <a:gd name="T5" fmla="*/ 5 h 336"/>
              <a:gd name="T6" fmla="*/ 610 w 816"/>
              <a:gd name="T7" fmla="*/ 91 h 336"/>
              <a:gd name="T8" fmla="*/ 816 w 816"/>
              <a:gd name="T9" fmla="*/ 336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6"/>
              <a:gd name="T16" fmla="*/ 0 h 336"/>
              <a:gd name="T17" fmla="*/ 816 w 816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6" h="336">
                <a:moveTo>
                  <a:pt x="0" y="336"/>
                </a:moveTo>
                <a:cubicBezTo>
                  <a:pt x="25" y="300"/>
                  <a:pt x="86" y="175"/>
                  <a:pt x="149" y="120"/>
                </a:cubicBezTo>
                <a:cubicBezTo>
                  <a:pt x="212" y="65"/>
                  <a:pt x="302" y="10"/>
                  <a:pt x="379" y="5"/>
                </a:cubicBezTo>
                <a:cubicBezTo>
                  <a:pt x="456" y="0"/>
                  <a:pt x="537" y="36"/>
                  <a:pt x="610" y="91"/>
                </a:cubicBezTo>
                <a:cubicBezTo>
                  <a:pt x="683" y="146"/>
                  <a:pt x="773" y="285"/>
                  <a:pt x="816" y="336"/>
                </a:cubicBezTo>
              </a:path>
            </a:pathLst>
          </a:custGeom>
          <a:noFill/>
          <a:ln w="114300">
            <a:solidFill>
              <a:srgbClr val="0066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graphicFrame>
        <p:nvGraphicFramePr>
          <p:cNvPr id="3186" name="Group 114"/>
          <p:cNvGraphicFramePr>
            <a:graphicFrameLocks noGrp="1"/>
          </p:cNvGraphicFramePr>
          <p:nvPr/>
        </p:nvGraphicFramePr>
        <p:xfrm>
          <a:off x="8305800" y="46038"/>
          <a:ext cx="762000" cy="6659562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4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Zn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Pb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grpSp>
        <p:nvGrpSpPr>
          <p:cNvPr id="5" name="Group 111"/>
          <p:cNvGrpSpPr>
            <a:grpSpLocks/>
          </p:cNvGrpSpPr>
          <p:nvPr/>
        </p:nvGrpSpPr>
        <p:grpSpPr bwMode="auto">
          <a:xfrm>
            <a:off x="5340350" y="981075"/>
            <a:ext cx="3048000" cy="2209800"/>
            <a:chOff x="3312" y="576"/>
            <a:chExt cx="1920" cy="1392"/>
          </a:xfrm>
        </p:grpSpPr>
        <p:sp>
          <p:nvSpPr>
            <p:cNvPr id="3122" name="Rectangle 59"/>
            <p:cNvSpPr>
              <a:spLocks noChangeArrowheads="1"/>
            </p:cNvSpPr>
            <p:nvPr/>
          </p:nvSpPr>
          <p:spPr bwMode="auto">
            <a:xfrm>
              <a:off x="3312" y="912"/>
              <a:ext cx="1296" cy="6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r" eaLnBrk="1" hangingPunct="1"/>
              <a:r>
                <a:rPr lang="ar-JO" altLang="en-US" sz="2800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نعم , ليثيوم  فوق الخارصين</a:t>
              </a:r>
              <a:endParaRPr lang="en-CA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endParaRPr>
            </a:p>
          </p:txBody>
        </p:sp>
        <p:sp>
          <p:nvSpPr>
            <p:cNvPr id="3123" name="AutoShape 60"/>
            <p:cNvSpPr>
              <a:spLocks noChangeArrowheads="1"/>
            </p:cNvSpPr>
            <p:nvPr/>
          </p:nvSpPr>
          <p:spPr bwMode="auto">
            <a:xfrm>
              <a:off x="4656" y="576"/>
              <a:ext cx="576" cy="1392"/>
            </a:xfrm>
            <a:prstGeom prst="curvedRightArrow">
              <a:avLst>
                <a:gd name="adj1" fmla="val 44585"/>
                <a:gd name="adj2" fmla="val 73361"/>
                <a:gd name="adj3" fmla="val 30931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ar-JO" altLang="en-US"/>
            </a:p>
          </p:txBody>
        </p:sp>
      </p:grpSp>
      <p:sp>
        <p:nvSpPr>
          <p:cNvPr id="3185" name="Freeform 113"/>
          <p:cNvSpPr>
            <a:spLocks/>
          </p:cNvSpPr>
          <p:nvPr/>
        </p:nvSpPr>
        <p:spPr bwMode="auto">
          <a:xfrm>
            <a:off x="755650" y="4581525"/>
            <a:ext cx="1143000" cy="304800"/>
          </a:xfrm>
          <a:custGeom>
            <a:avLst/>
            <a:gdLst>
              <a:gd name="T0" fmla="*/ 0 w 816"/>
              <a:gd name="T1" fmla="*/ 336 h 336"/>
              <a:gd name="T2" fmla="*/ 149 w 816"/>
              <a:gd name="T3" fmla="*/ 120 h 336"/>
              <a:gd name="T4" fmla="*/ 379 w 816"/>
              <a:gd name="T5" fmla="*/ 5 h 336"/>
              <a:gd name="T6" fmla="*/ 610 w 816"/>
              <a:gd name="T7" fmla="*/ 91 h 336"/>
              <a:gd name="T8" fmla="*/ 816 w 816"/>
              <a:gd name="T9" fmla="*/ 336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6"/>
              <a:gd name="T16" fmla="*/ 0 h 336"/>
              <a:gd name="T17" fmla="*/ 816 w 816"/>
              <a:gd name="T18" fmla="*/ 336 h 3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6" h="336">
                <a:moveTo>
                  <a:pt x="0" y="336"/>
                </a:moveTo>
                <a:cubicBezTo>
                  <a:pt x="25" y="300"/>
                  <a:pt x="86" y="175"/>
                  <a:pt x="149" y="120"/>
                </a:cubicBezTo>
                <a:cubicBezTo>
                  <a:pt x="212" y="65"/>
                  <a:pt x="302" y="10"/>
                  <a:pt x="379" y="5"/>
                </a:cubicBezTo>
                <a:cubicBezTo>
                  <a:pt x="456" y="0"/>
                  <a:pt x="537" y="36"/>
                  <a:pt x="610" y="91"/>
                </a:cubicBezTo>
                <a:cubicBezTo>
                  <a:pt x="683" y="146"/>
                  <a:pt x="773" y="285"/>
                  <a:pt x="816" y="336"/>
                </a:cubicBezTo>
              </a:path>
            </a:pathLst>
          </a:custGeom>
          <a:noFill/>
          <a:ln w="114300">
            <a:solidFill>
              <a:srgbClr val="0066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eb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0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0" fill="hold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0" fill="hold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  <p:bldP spid="3121" grpId="0" autoUpdateAnimBg="0"/>
      <p:bldP spid="3125" grpId="0" autoUpdateAnimBg="0"/>
      <p:bldP spid="3134" grpId="0" autoUpdateAnimBg="0"/>
      <p:bldP spid="3135" grpId="0" autoUpdateAnimBg="0"/>
      <p:bldP spid="3141" grpId="0" animBg="1"/>
      <p:bldP spid="3142" grpId="0" animBg="1"/>
      <p:bldP spid="318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1125" y="76200"/>
            <a:ext cx="6621463" cy="3048000"/>
          </a:xfrm>
        </p:spPr>
        <p:txBody>
          <a:bodyPr lIns="0" tIns="0" rIns="0" bIns="0"/>
          <a:lstStyle/>
          <a:p>
            <a:pPr marL="0" indent="0" algn="r" rtl="1" eaLnBrk="1" hangingPunct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ar-JO" altLang="en-US" sz="26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لاحظ  وجود الهيدروجين في سلسلة النشاط , رغم أنه لافلز</a:t>
            </a:r>
          </a:p>
          <a:p>
            <a:pPr marL="0" indent="0" algn="r" rtl="1" eaLnBrk="1" hangingPunct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ar-JO" altLang="en-US" sz="26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يمكن أن يطرد الهيدروجين من الحمض أو أن يتحرر عندما يتفاعل الفلز مع الماء ليعطي الهيدروجين  وهيدروكسيد الفلز</a:t>
            </a:r>
          </a:p>
          <a:p>
            <a:pPr marL="0" indent="0" algn="r" rtl="1" eaLnBrk="1" hangingPunct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ar-JO" altLang="en-US" sz="26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يعتمد تفاعل الفلز مع الماء على نشاط الفلز ودرجة حرارة الماء</a:t>
            </a:r>
          </a:p>
          <a:p>
            <a:pPr marL="0" indent="0" algn="r" rtl="1" eaLnBrk="1" hangingPunct="1">
              <a:lnSpc>
                <a:spcPct val="93000"/>
              </a:lnSpc>
              <a:spcBef>
                <a:spcPct val="0"/>
              </a:spcBef>
              <a:buFontTx/>
              <a:buNone/>
            </a:pPr>
            <a:r>
              <a:rPr lang="ar-JO" altLang="en-US" sz="260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   س: هل يتفاعل الماغنيسيوم مع الماء</a:t>
            </a:r>
            <a:endParaRPr lang="en-US" altLang="en-US" sz="2600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7368" name="Group 200"/>
          <p:cNvGraphicFramePr>
            <a:graphicFrameLocks noGrp="1"/>
          </p:cNvGraphicFramePr>
          <p:nvPr/>
        </p:nvGraphicFramePr>
        <p:xfrm>
          <a:off x="8305800" y="46038"/>
          <a:ext cx="762000" cy="6659562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4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Zn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Pb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135" name="Rectangle 186"/>
          <p:cNvSpPr>
            <a:spLocks noChangeArrowheads="1"/>
          </p:cNvSpPr>
          <p:nvPr/>
        </p:nvSpPr>
        <p:spPr bwMode="auto">
          <a:xfrm>
            <a:off x="6781800" y="352425"/>
            <a:ext cx="990600" cy="1095375"/>
          </a:xfrm>
          <a:prstGeom prst="rect">
            <a:avLst/>
          </a:prstGeom>
          <a:solidFill>
            <a:srgbClr val="67B3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بارد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H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endParaRPr lang="en-CA" altLang="en-US" sz="32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136" name="Rectangle 187"/>
          <p:cNvSpPr>
            <a:spLocks noChangeArrowheads="1"/>
          </p:cNvSpPr>
          <p:nvPr/>
        </p:nvSpPr>
        <p:spPr bwMode="auto">
          <a:xfrm>
            <a:off x="6319838" y="1628775"/>
            <a:ext cx="1420812" cy="485775"/>
          </a:xfrm>
          <a:prstGeom prst="rect">
            <a:avLst/>
          </a:prstGeom>
          <a:solidFill>
            <a:srgbClr val="FF99CC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ساخن</a:t>
            </a:r>
            <a:r>
              <a:rPr lang="en-US" altLang="en-US">
                <a:latin typeface="Arial" panose="020B0604020202020204" pitchFamily="34" charset="0"/>
                <a:sym typeface="Symbol" panose="05050102010706020507" pitchFamily="18" charset="2"/>
              </a:rPr>
              <a:t> H</a:t>
            </a:r>
            <a:r>
              <a:rPr lang="en-US" altLang="en-US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endParaRPr lang="en-CA" altLang="en-US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137" name="Rectangle 188"/>
          <p:cNvSpPr>
            <a:spLocks noChangeArrowheads="1"/>
          </p:cNvSpPr>
          <p:nvPr/>
        </p:nvSpPr>
        <p:spPr bwMode="auto">
          <a:xfrm>
            <a:off x="6443663" y="2924175"/>
            <a:ext cx="1427162" cy="48577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JO" altLang="en-US">
                <a:cs typeface="Arial" panose="020B0604020202020204" pitchFamily="34" charset="0"/>
                <a:sym typeface="Symbol" panose="05050102010706020507" pitchFamily="18" charset="2"/>
              </a:rPr>
              <a:t> بخار</a:t>
            </a:r>
            <a:r>
              <a:rPr lang="en-US" altLang="en-US">
                <a:sym typeface="Symbol" panose="05050102010706020507" pitchFamily="18" charset="2"/>
              </a:rPr>
              <a:t>H2O</a:t>
            </a:r>
            <a:endParaRPr lang="en-CA" altLang="en-US" sz="14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138" name="Rectangle 189"/>
          <p:cNvSpPr>
            <a:spLocks noChangeArrowheads="1"/>
          </p:cNvSpPr>
          <p:nvPr/>
        </p:nvSpPr>
        <p:spPr bwMode="auto">
          <a:xfrm>
            <a:off x="6889750" y="3659188"/>
            <a:ext cx="1035050" cy="608012"/>
          </a:xfrm>
          <a:prstGeom prst="rect">
            <a:avLst/>
          </a:prstGeom>
          <a:solidFill>
            <a:srgbClr val="B5EDB5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حمض</a:t>
            </a:r>
            <a:endParaRPr lang="en-CA" altLang="en-US" sz="32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358" name="Rectangle 190"/>
          <p:cNvSpPr>
            <a:spLocks noChangeArrowheads="1"/>
          </p:cNvSpPr>
          <p:nvPr/>
        </p:nvSpPr>
        <p:spPr bwMode="auto">
          <a:xfrm>
            <a:off x="3810000" y="5257800"/>
            <a:ext cx="2362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لاتفاعل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359" name="Rectangle 191"/>
          <p:cNvSpPr>
            <a:spLocks noChangeArrowheads="1"/>
          </p:cNvSpPr>
          <p:nvPr/>
        </p:nvSpPr>
        <p:spPr bwMode="auto">
          <a:xfrm>
            <a:off x="323850" y="2060575"/>
            <a:ext cx="65532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/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       ج : يتفاعل ببطءعندما يكون الماء باردا,                     وبقوة مع بخاره    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Mg 	+ 	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 </a:t>
            </a:r>
          </a:p>
        </p:txBody>
      </p:sp>
      <p:sp>
        <p:nvSpPr>
          <p:cNvPr id="7360" name="Rectangle 192"/>
          <p:cNvSpPr>
            <a:spLocks noChangeArrowheads="1"/>
          </p:cNvSpPr>
          <p:nvPr/>
        </p:nvSpPr>
        <p:spPr bwMode="auto">
          <a:xfrm>
            <a:off x="3851275" y="3644900"/>
            <a:ext cx="23574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+ ZnCl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</p:txBody>
      </p:sp>
      <p:sp>
        <p:nvSpPr>
          <p:cNvPr id="7361" name="Rectangle 193"/>
          <p:cNvSpPr>
            <a:spLocks noChangeArrowheads="1"/>
          </p:cNvSpPr>
          <p:nvPr/>
        </p:nvSpPr>
        <p:spPr bwMode="auto">
          <a:xfrm>
            <a:off x="152400" y="4371975"/>
            <a:ext cx="7515225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lnSpc>
                <a:spcPct val="95000"/>
              </a:lnSpc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أكمل معادلات التفاعلات التالية : 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lnSpc>
                <a:spcPct val="95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	Al 	+ 	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O(</a:t>
            </a: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بخار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) </a:t>
            </a:r>
          </a:p>
          <a:p>
            <a:pPr eaLnBrk="1" hangingPunct="1">
              <a:lnSpc>
                <a:spcPct val="95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	Cu 	+ 	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 	</a:t>
            </a:r>
          </a:p>
          <a:p>
            <a:pPr eaLnBrk="1" hangingPunct="1">
              <a:lnSpc>
                <a:spcPct val="95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	Ca	+ 	H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SO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</a:t>
            </a:r>
          </a:p>
          <a:p>
            <a:pPr eaLnBrk="1" hangingPunct="1">
              <a:lnSpc>
                <a:spcPct val="95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	Na	+	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 	</a:t>
            </a:r>
          </a:p>
        </p:txBody>
      </p:sp>
      <p:sp>
        <p:nvSpPr>
          <p:cNvPr id="7362" name="Rectangle 194"/>
          <p:cNvSpPr>
            <a:spLocks noChangeArrowheads="1"/>
          </p:cNvSpPr>
          <p:nvPr/>
        </p:nvSpPr>
        <p:spPr bwMode="auto">
          <a:xfrm>
            <a:off x="3203575" y="3068638"/>
            <a:ext cx="21034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+  Mg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O</a:t>
            </a:r>
            <a:endParaRPr lang="en-US" altLang="en-US" sz="3200" baseline="-250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365" name="Rectangle 197"/>
          <p:cNvSpPr>
            <a:spLocks noChangeArrowheads="1"/>
          </p:cNvSpPr>
          <p:nvPr/>
        </p:nvSpPr>
        <p:spPr bwMode="auto">
          <a:xfrm>
            <a:off x="5029200" y="4800600"/>
            <a:ext cx="2895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+   Al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endParaRPr lang="en-CA" altLang="en-US" sz="32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145" name="AutoShape 207"/>
          <p:cNvSpPr>
            <a:spLocks/>
          </p:cNvSpPr>
          <p:nvPr/>
        </p:nvSpPr>
        <p:spPr bwMode="auto">
          <a:xfrm>
            <a:off x="7848600" y="44450"/>
            <a:ext cx="152400" cy="1695450"/>
          </a:xfrm>
          <a:prstGeom prst="leftBrace">
            <a:avLst>
              <a:gd name="adj1" fmla="val 92708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4146" name="AutoShape 208"/>
          <p:cNvSpPr>
            <a:spLocks/>
          </p:cNvSpPr>
          <p:nvPr/>
        </p:nvSpPr>
        <p:spPr bwMode="auto">
          <a:xfrm>
            <a:off x="7950200" y="50800"/>
            <a:ext cx="152400" cy="2489200"/>
          </a:xfrm>
          <a:prstGeom prst="leftBrace">
            <a:avLst>
              <a:gd name="adj1" fmla="val 136111"/>
              <a:gd name="adj2" fmla="val 81889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4147" name="AutoShape 209"/>
          <p:cNvSpPr>
            <a:spLocks/>
          </p:cNvSpPr>
          <p:nvPr/>
        </p:nvSpPr>
        <p:spPr bwMode="auto">
          <a:xfrm>
            <a:off x="8051800" y="44450"/>
            <a:ext cx="152400" cy="3384550"/>
          </a:xfrm>
          <a:prstGeom prst="leftBrace">
            <a:avLst>
              <a:gd name="adj1" fmla="val 185069"/>
              <a:gd name="adj2" fmla="val 83333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4148" name="AutoShape 210"/>
          <p:cNvSpPr>
            <a:spLocks/>
          </p:cNvSpPr>
          <p:nvPr/>
        </p:nvSpPr>
        <p:spPr bwMode="auto">
          <a:xfrm>
            <a:off x="8153400" y="44450"/>
            <a:ext cx="152400" cy="4559300"/>
          </a:xfrm>
          <a:prstGeom prst="leftBrace">
            <a:avLst>
              <a:gd name="adj1" fmla="val 249306"/>
              <a:gd name="adj2" fmla="val 83333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7379" name="Rectangle 211"/>
          <p:cNvSpPr>
            <a:spLocks noChangeArrowheads="1"/>
          </p:cNvSpPr>
          <p:nvPr/>
        </p:nvSpPr>
        <p:spPr bwMode="auto">
          <a:xfrm>
            <a:off x="4038600" y="5745163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+ CaSO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endParaRPr lang="en-CA" altLang="en-US" sz="32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381" name="Rectangle 213"/>
          <p:cNvSpPr>
            <a:spLocks noChangeArrowheads="1"/>
          </p:cNvSpPr>
          <p:nvPr/>
        </p:nvSpPr>
        <p:spPr bwMode="auto">
          <a:xfrm>
            <a:off x="4038600" y="6202363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</a:t>
            </a:r>
            <a:r>
              <a:rPr lang="en-US" altLang="en-US" sz="36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+   NaOH</a:t>
            </a:r>
            <a:endParaRPr lang="en-CA" altLang="en-US" sz="3200" baseline="-250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7382" name="Rectangle 214"/>
          <p:cNvSpPr>
            <a:spLocks noChangeArrowheads="1"/>
          </p:cNvSpPr>
          <p:nvPr/>
        </p:nvSpPr>
        <p:spPr bwMode="auto">
          <a:xfrm>
            <a:off x="250825" y="3644900"/>
            <a:ext cx="50292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>
            <a:spAutoFit/>
          </a:bodyPr>
          <a:lstStyle>
            <a:lvl1pPr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681038" algn="l"/>
                <a:tab pos="1497013" algn="l"/>
                <a:tab pos="2063750" algn="l"/>
                <a:tab pos="303847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س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: 	Zn 	+ 	HCl 	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3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3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7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7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 autoUpdateAnimBg="0"/>
      <p:bldP spid="7358" grpId="0" autoUpdateAnimBg="0"/>
      <p:bldP spid="7359" grpId="0" build="p" autoUpdateAnimBg="0"/>
      <p:bldP spid="7360" grpId="0" autoUpdateAnimBg="0"/>
      <p:bldP spid="7361" grpId="0" autoUpdateAnimBg="0"/>
      <p:bldP spid="7362" grpId="0" autoUpdateAnimBg="0"/>
      <p:bldP spid="7365" grpId="0" autoUpdateAnimBg="0"/>
      <p:bldP spid="7379" grpId="0" autoUpdateAnimBg="0"/>
      <p:bldP spid="7381" grpId="0" autoUpdateAnimBg="0"/>
      <p:bldP spid="738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" y="533400"/>
            <a:ext cx="8991600" cy="6248400"/>
          </a:xfrm>
        </p:spPr>
        <p:txBody>
          <a:bodyPr lIns="45720" rIns="45720"/>
          <a:lstStyle/>
          <a:p>
            <a:pPr marL="454025" indent="-454025" algn="r" rtl="1" eaLnBrk="1" hangingPunct="1">
              <a:lnSpc>
                <a:spcPct val="95000"/>
              </a:lnSpc>
              <a:spcBef>
                <a:spcPct val="10000"/>
              </a:spcBef>
              <a:buFontTx/>
              <a:buAutoNum type="arabicPeriod"/>
            </a:pPr>
            <a:r>
              <a:rPr lang="ar-JO" altLang="en-US" sz="3500" smtClean="0">
                <a:latin typeface="Arial" panose="020B0604020202020204" pitchFamily="34" charset="0"/>
                <a:cs typeface="Arial" panose="020B0604020202020204" pitchFamily="34" charset="0"/>
              </a:rPr>
              <a:t>حدد أزواج المواد التي يحدث بينها تفاعل  في الشرائح التالية</a:t>
            </a:r>
          </a:p>
          <a:p>
            <a:pPr marL="454025" indent="-454025" algn="r" rtl="1" eaLnBrk="1" hangingPunct="1">
              <a:lnSpc>
                <a:spcPct val="95000"/>
              </a:lnSpc>
              <a:spcBef>
                <a:spcPct val="10000"/>
              </a:spcBef>
              <a:buFontTx/>
              <a:buAutoNum type="arabicPeriod"/>
            </a:pPr>
            <a:r>
              <a:rPr lang="ar-JO" altLang="en-US" sz="3500" smtClean="0">
                <a:latin typeface="Arial" panose="020B0604020202020204" pitchFamily="34" charset="0"/>
                <a:cs typeface="Arial" panose="020B0604020202020204" pitchFamily="34" charset="0"/>
              </a:rPr>
              <a:t>اكتب معادلات التفاعل للمواد التي تتفاعل</a:t>
            </a:r>
            <a:endParaRPr lang="en-US" altLang="en-US" sz="3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4025" indent="-454025" algn="r" rtl="1" eaLnBrk="1" hangingPunct="1">
              <a:lnSpc>
                <a:spcPct val="95000"/>
              </a:lnSpc>
              <a:spcBef>
                <a:spcPct val="10000"/>
              </a:spcBef>
              <a:buFontTx/>
              <a:buAutoNum type="arabicPeriod"/>
            </a:pPr>
            <a:r>
              <a:rPr lang="ar-JO" altLang="en-US" sz="3500" smtClean="0">
                <a:latin typeface="Arial" panose="020B0604020202020204" pitchFamily="34" charset="0"/>
                <a:cs typeface="Arial" panose="020B0604020202020204" pitchFamily="34" charset="0"/>
              </a:rPr>
              <a:t>حدد  أزواج المواد التي  لايحدث بينها تفاعل </a:t>
            </a:r>
          </a:p>
          <a:p>
            <a:pPr marL="454025" indent="-454025" algn="r" rtl="1" eaLnBrk="1" hangingPunct="1">
              <a:lnSpc>
                <a:spcPct val="95000"/>
              </a:lnSpc>
              <a:spcBef>
                <a:spcPct val="10000"/>
              </a:spcBef>
              <a:buFontTx/>
              <a:buAutoNum type="arabicPeriod"/>
            </a:pPr>
            <a:r>
              <a:rPr lang="ar-JO" altLang="en-US" sz="3500" smtClean="0">
                <a:latin typeface="Arial" panose="020B0604020202020204" pitchFamily="34" charset="0"/>
                <a:cs typeface="Arial" panose="020B0604020202020204" pitchFamily="34" charset="0"/>
              </a:rPr>
              <a:t>اكتب -</a:t>
            </a:r>
            <a:r>
              <a:rPr lang="ar-JO" altLang="en-US" sz="350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لاتفاعل</a:t>
            </a:r>
            <a:r>
              <a:rPr lang="ar-JO" altLang="en-US" sz="3500" smtClean="0">
                <a:latin typeface="Arial" panose="020B0604020202020204" pitchFamily="34" charset="0"/>
                <a:cs typeface="Arial" panose="020B0604020202020204" pitchFamily="34" charset="0"/>
              </a:rPr>
              <a:t> - للمواد التي لاتتفاعل</a:t>
            </a:r>
            <a:endParaRPr lang="en-US" altLang="en-US" sz="35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457200"/>
          </a:xfrm>
          <a:noFill/>
        </p:spPr>
        <p:txBody>
          <a:bodyPr/>
          <a:lstStyle/>
          <a:p>
            <a:pPr eaLnBrk="1" hangingPunct="1"/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</a:rPr>
              <a:t>نشاط حول سلسلة التفاعل</a:t>
            </a:r>
            <a:endParaRPr lang="en-CA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57" name="Group 193"/>
          <p:cNvGraphicFramePr>
            <a:graphicFrameLocks noGrp="1"/>
          </p:cNvGraphicFramePr>
          <p:nvPr/>
        </p:nvGraphicFramePr>
        <p:xfrm>
          <a:off x="152400" y="77788"/>
          <a:ext cx="8839200" cy="662940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791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cap="flat"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Mg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Zn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29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13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45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113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2800" b="0" i="0" u="none" strike="noStrike" cap="none" normalizeH="0" baseline="-25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A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288" marR="18288" marT="45722" marB="45722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765175" y="779463"/>
            <a:ext cx="2770188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Mg + AgNO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Ag+ Mg(NO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4483100" y="2787650"/>
            <a:ext cx="112553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JO" altLang="en-US" sz="320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لاتفاعل</a:t>
            </a:r>
            <a:endParaRPr lang="en-CA" altLang="en-US" sz="3200" baseline="-2500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4473575" y="4235450"/>
            <a:ext cx="112553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JO" altLang="en-US" sz="320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لاتفاعل</a:t>
            </a:r>
            <a:endParaRPr lang="en-CA" altLang="en-US" sz="3200" baseline="-2500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4483100" y="5683250"/>
            <a:ext cx="1125538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ar-JO" altLang="en-US" sz="320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لاتفاعل</a:t>
            </a:r>
            <a:endParaRPr lang="en-CA" altLang="en-US" sz="3200" baseline="-2500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2" name="Rectangle 147"/>
          <p:cNvSpPr>
            <a:spLocks noChangeArrowheads="1"/>
          </p:cNvSpPr>
          <p:nvPr/>
        </p:nvSpPr>
        <p:spPr bwMode="auto">
          <a:xfrm>
            <a:off x="3230563" y="658813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3" name="Rectangle 148"/>
          <p:cNvSpPr>
            <a:spLocks noChangeArrowheads="1"/>
          </p:cNvSpPr>
          <p:nvPr/>
        </p:nvSpPr>
        <p:spPr bwMode="auto">
          <a:xfrm>
            <a:off x="5973763" y="658813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4" name="Rectangle 149"/>
          <p:cNvSpPr>
            <a:spLocks noChangeArrowheads="1"/>
          </p:cNvSpPr>
          <p:nvPr/>
        </p:nvSpPr>
        <p:spPr bwMode="auto">
          <a:xfrm>
            <a:off x="8716963" y="658813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5" name="Rectangle 150"/>
          <p:cNvSpPr>
            <a:spLocks noChangeArrowheads="1"/>
          </p:cNvSpPr>
          <p:nvPr/>
        </p:nvSpPr>
        <p:spPr bwMode="auto">
          <a:xfrm>
            <a:off x="3230563" y="217328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6" name="Rectangle 151"/>
          <p:cNvSpPr>
            <a:spLocks noChangeArrowheads="1"/>
          </p:cNvSpPr>
          <p:nvPr/>
        </p:nvSpPr>
        <p:spPr bwMode="auto">
          <a:xfrm>
            <a:off x="5973763" y="217328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7" name="Rectangle 152"/>
          <p:cNvSpPr>
            <a:spLocks noChangeArrowheads="1"/>
          </p:cNvSpPr>
          <p:nvPr/>
        </p:nvSpPr>
        <p:spPr bwMode="auto">
          <a:xfrm>
            <a:off x="8716963" y="217328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8" name="Rectangle 153"/>
          <p:cNvSpPr>
            <a:spLocks noChangeArrowheads="1"/>
          </p:cNvSpPr>
          <p:nvPr/>
        </p:nvSpPr>
        <p:spPr bwMode="auto">
          <a:xfrm>
            <a:off x="3230563" y="367823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89" name="Rectangle 154"/>
          <p:cNvSpPr>
            <a:spLocks noChangeArrowheads="1"/>
          </p:cNvSpPr>
          <p:nvPr/>
        </p:nvSpPr>
        <p:spPr bwMode="auto">
          <a:xfrm>
            <a:off x="5973763" y="367823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90" name="Rectangle 155"/>
          <p:cNvSpPr>
            <a:spLocks noChangeArrowheads="1"/>
          </p:cNvSpPr>
          <p:nvPr/>
        </p:nvSpPr>
        <p:spPr bwMode="auto">
          <a:xfrm>
            <a:off x="8716963" y="3678238"/>
            <a:ext cx="274637" cy="2746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91" name="Rectangle 156"/>
          <p:cNvSpPr>
            <a:spLocks noChangeArrowheads="1"/>
          </p:cNvSpPr>
          <p:nvPr/>
        </p:nvSpPr>
        <p:spPr bwMode="auto">
          <a:xfrm>
            <a:off x="3230563" y="5191125"/>
            <a:ext cx="274637" cy="2746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92" name="Rectangle 157"/>
          <p:cNvSpPr>
            <a:spLocks noChangeArrowheads="1"/>
          </p:cNvSpPr>
          <p:nvPr/>
        </p:nvSpPr>
        <p:spPr bwMode="auto">
          <a:xfrm>
            <a:off x="5973763" y="5191125"/>
            <a:ext cx="274637" cy="2746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6193" name="Rectangle 158"/>
          <p:cNvSpPr>
            <a:spLocks noChangeArrowheads="1"/>
          </p:cNvSpPr>
          <p:nvPr/>
        </p:nvSpPr>
        <p:spPr bwMode="auto">
          <a:xfrm>
            <a:off x="8716963" y="5191125"/>
            <a:ext cx="274637" cy="2746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11423" name="Rectangle 159"/>
          <p:cNvSpPr>
            <a:spLocks noChangeArrowheads="1"/>
          </p:cNvSpPr>
          <p:nvPr/>
        </p:nvSpPr>
        <p:spPr bwMode="auto">
          <a:xfrm>
            <a:off x="3176588" y="460375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4" name="Rectangle 160"/>
          <p:cNvSpPr>
            <a:spLocks noChangeArrowheads="1"/>
          </p:cNvSpPr>
          <p:nvPr/>
        </p:nvSpPr>
        <p:spPr bwMode="auto">
          <a:xfrm>
            <a:off x="3190875" y="198120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5" name="Rectangle 161"/>
          <p:cNvSpPr>
            <a:spLocks noChangeArrowheads="1"/>
          </p:cNvSpPr>
          <p:nvPr/>
        </p:nvSpPr>
        <p:spPr bwMode="auto">
          <a:xfrm>
            <a:off x="3190875" y="350520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6" name="Rectangle 162"/>
          <p:cNvSpPr>
            <a:spLocks noChangeArrowheads="1"/>
          </p:cNvSpPr>
          <p:nvPr/>
        </p:nvSpPr>
        <p:spPr bwMode="auto">
          <a:xfrm>
            <a:off x="3190875" y="499745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7" name="Rectangle 163"/>
          <p:cNvSpPr>
            <a:spLocks noChangeArrowheads="1"/>
          </p:cNvSpPr>
          <p:nvPr/>
        </p:nvSpPr>
        <p:spPr bwMode="auto">
          <a:xfrm>
            <a:off x="5934075" y="45720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8" name="Rectangle 164"/>
          <p:cNvSpPr>
            <a:spLocks noChangeArrowheads="1"/>
          </p:cNvSpPr>
          <p:nvPr/>
        </p:nvSpPr>
        <p:spPr bwMode="auto">
          <a:xfrm>
            <a:off x="8677275" y="45720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29" name="Rectangle 165"/>
          <p:cNvSpPr>
            <a:spLocks noChangeArrowheads="1"/>
          </p:cNvSpPr>
          <p:nvPr/>
        </p:nvSpPr>
        <p:spPr bwMode="auto">
          <a:xfrm>
            <a:off x="8677275" y="198120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30" name="Rectangle 166"/>
          <p:cNvSpPr>
            <a:spLocks noChangeArrowheads="1"/>
          </p:cNvSpPr>
          <p:nvPr/>
        </p:nvSpPr>
        <p:spPr bwMode="auto">
          <a:xfrm>
            <a:off x="8677275" y="347345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31" name="Rectangle 167"/>
          <p:cNvSpPr>
            <a:spLocks noChangeArrowheads="1"/>
          </p:cNvSpPr>
          <p:nvPr/>
        </p:nvSpPr>
        <p:spPr bwMode="auto">
          <a:xfrm>
            <a:off x="8677275" y="4997450"/>
            <a:ext cx="542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600">
                <a:solidFill>
                  <a:srgbClr val="0066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</a:t>
            </a:r>
            <a:endParaRPr lang="en-US" altLang="en-US" sz="3600">
              <a:solidFill>
                <a:srgbClr val="006600"/>
              </a:solidFill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1432" name="Rectangle 168"/>
          <p:cNvSpPr>
            <a:spLocks noChangeArrowheads="1"/>
          </p:cNvSpPr>
          <p:nvPr/>
        </p:nvSpPr>
        <p:spPr bwMode="auto">
          <a:xfrm>
            <a:off x="3525838" y="779463"/>
            <a:ext cx="2725737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Cu + AgNO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Ag+ Cu(NO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34" name="Rectangle 170"/>
          <p:cNvSpPr>
            <a:spLocks noChangeArrowheads="1"/>
          </p:cNvSpPr>
          <p:nvPr/>
        </p:nvSpPr>
        <p:spPr bwMode="auto">
          <a:xfrm>
            <a:off x="6302375" y="779463"/>
            <a:ext cx="26797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Zn + AgNO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Ag+ Zn(NO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6205" name="Rectangle 177"/>
          <p:cNvSpPr>
            <a:spLocks noChangeArrowheads="1"/>
          </p:cNvSpPr>
          <p:nvPr/>
        </p:nvSpPr>
        <p:spPr bwMode="auto">
          <a:xfrm rot="5400000">
            <a:off x="-141288" y="1146176"/>
            <a:ext cx="12874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800">
                <a:latin typeface="Arial" panose="020B0604020202020204" pitchFamily="34" charset="0"/>
              </a:rPr>
              <a:t>AgNO</a:t>
            </a:r>
            <a:r>
              <a:rPr lang="en-US" altLang="en-US" sz="2800" baseline="-250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6206" name="Rectangle 178"/>
          <p:cNvSpPr>
            <a:spLocks noChangeArrowheads="1"/>
          </p:cNvSpPr>
          <p:nvPr/>
        </p:nvSpPr>
        <p:spPr bwMode="auto">
          <a:xfrm rot="5400000">
            <a:off x="-109538" y="2638426"/>
            <a:ext cx="12239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800">
                <a:latin typeface="Arial" panose="020B0604020202020204" pitchFamily="34" charset="0"/>
              </a:rPr>
              <a:t>H</a:t>
            </a:r>
            <a:r>
              <a:rPr lang="en-US" altLang="en-US" sz="2800" baseline="-25000">
                <a:latin typeface="Arial" panose="020B0604020202020204" pitchFamily="34" charset="0"/>
              </a:rPr>
              <a:t>2</a:t>
            </a:r>
            <a:r>
              <a:rPr lang="en-US" altLang="en-US" sz="2800">
                <a:latin typeface="Arial" panose="020B0604020202020204" pitchFamily="34" charset="0"/>
              </a:rPr>
              <a:t>SO</a:t>
            </a:r>
            <a:r>
              <a:rPr lang="en-US" altLang="en-US" sz="2800" baseline="-2500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6207" name="Rectangle 180"/>
          <p:cNvSpPr>
            <a:spLocks noChangeArrowheads="1"/>
          </p:cNvSpPr>
          <p:nvPr/>
        </p:nvSpPr>
        <p:spPr bwMode="auto">
          <a:xfrm rot="5400000">
            <a:off x="-318294" y="4199732"/>
            <a:ext cx="1641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800">
                <a:latin typeface="Arial" panose="020B0604020202020204" pitchFamily="34" charset="0"/>
              </a:rPr>
              <a:t>Fe(NO</a:t>
            </a:r>
            <a:r>
              <a:rPr lang="en-US" altLang="en-US" sz="2800" baseline="-25000">
                <a:latin typeface="Arial" panose="020B0604020202020204" pitchFamily="34" charset="0"/>
              </a:rPr>
              <a:t>3</a:t>
            </a:r>
            <a:r>
              <a:rPr lang="en-US" altLang="en-US" sz="2800">
                <a:latin typeface="Arial" panose="020B0604020202020204" pitchFamily="34" charset="0"/>
              </a:rPr>
              <a:t>)</a:t>
            </a:r>
            <a:r>
              <a:rPr lang="en-US" altLang="en-US" sz="2800" baseline="-2500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6208" name="Rectangle 181"/>
          <p:cNvSpPr>
            <a:spLocks noChangeArrowheads="1"/>
          </p:cNvSpPr>
          <p:nvPr/>
        </p:nvSpPr>
        <p:spPr bwMode="auto">
          <a:xfrm rot="5400000">
            <a:off x="-54768" y="5630068"/>
            <a:ext cx="1111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2800">
                <a:latin typeface="Arial" panose="020B0604020202020204" pitchFamily="34" charset="0"/>
              </a:rPr>
              <a:t>CuCl</a:t>
            </a:r>
            <a:r>
              <a:rPr lang="en-US" altLang="en-US" sz="2800" baseline="-2500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1458" name="Rectangle 194"/>
          <p:cNvSpPr>
            <a:spLocks noChangeArrowheads="1"/>
          </p:cNvSpPr>
          <p:nvPr/>
        </p:nvSpPr>
        <p:spPr bwMode="auto">
          <a:xfrm>
            <a:off x="892175" y="2332038"/>
            <a:ext cx="2500313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Mg + H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SO</a:t>
            </a:r>
            <a:r>
              <a:rPr lang="en-US" altLang="en-US" sz="3200" baseline="-25000">
                <a:latin typeface="Arial" panose="020B0604020202020204" pitchFamily="34" charset="0"/>
              </a:rPr>
              <a:t>4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H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 + MgSO</a:t>
            </a:r>
            <a:r>
              <a:rPr lang="en-US" altLang="en-US" sz="3200" baseline="-25000">
                <a:latin typeface="Arial" panose="020B0604020202020204" pitchFamily="34" charset="0"/>
              </a:rPr>
              <a:t>4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59" name="Rectangle 195"/>
          <p:cNvSpPr>
            <a:spLocks noChangeArrowheads="1"/>
          </p:cNvSpPr>
          <p:nvPr/>
        </p:nvSpPr>
        <p:spPr bwMode="auto">
          <a:xfrm>
            <a:off x="6384925" y="2332038"/>
            <a:ext cx="24098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Zn + H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SO</a:t>
            </a:r>
            <a:r>
              <a:rPr lang="en-US" altLang="en-US" sz="3200" baseline="-25000">
                <a:latin typeface="Arial" panose="020B0604020202020204" pitchFamily="34" charset="0"/>
              </a:rPr>
              <a:t>4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H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 + ZnSO</a:t>
            </a:r>
            <a:r>
              <a:rPr lang="en-US" altLang="en-US" sz="3200" baseline="-25000">
                <a:latin typeface="Arial" panose="020B0604020202020204" pitchFamily="34" charset="0"/>
              </a:rPr>
              <a:t>4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60" name="Rectangle 196"/>
          <p:cNvSpPr>
            <a:spLocks noChangeArrowheads="1"/>
          </p:cNvSpPr>
          <p:nvPr/>
        </p:nvSpPr>
        <p:spPr bwMode="auto">
          <a:xfrm>
            <a:off x="695325" y="3886200"/>
            <a:ext cx="29178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Mg+ Fe(NO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Fe+ Mg(NO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61" name="Rectangle 197"/>
          <p:cNvSpPr>
            <a:spLocks noChangeArrowheads="1"/>
          </p:cNvSpPr>
          <p:nvPr/>
        </p:nvSpPr>
        <p:spPr bwMode="auto">
          <a:xfrm>
            <a:off x="6181725" y="3886200"/>
            <a:ext cx="2917825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Zn+ Fe(NO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Fe+ Zn(NO</a:t>
            </a:r>
            <a:r>
              <a:rPr lang="en-US" altLang="en-US" sz="3200" baseline="-25000">
                <a:latin typeface="Arial" panose="020B0604020202020204" pitchFamily="34" charset="0"/>
              </a:rPr>
              <a:t>3</a:t>
            </a:r>
            <a:r>
              <a:rPr lang="en-US" altLang="en-US" sz="3200">
                <a:latin typeface="Arial" panose="020B0604020202020204" pitchFamily="34" charset="0"/>
              </a:rPr>
              <a:t>)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62" name="Rectangle 198"/>
          <p:cNvSpPr>
            <a:spLocks noChangeArrowheads="1"/>
          </p:cNvSpPr>
          <p:nvPr/>
        </p:nvSpPr>
        <p:spPr bwMode="auto">
          <a:xfrm>
            <a:off x="984250" y="5332413"/>
            <a:ext cx="2374900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Mg + CuCl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Cu + MgCl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  <p:sp>
        <p:nvSpPr>
          <p:cNvPr id="11463" name="Rectangle 199"/>
          <p:cNvSpPr>
            <a:spLocks noChangeArrowheads="1"/>
          </p:cNvSpPr>
          <p:nvPr/>
        </p:nvSpPr>
        <p:spPr bwMode="auto">
          <a:xfrm>
            <a:off x="6500813" y="5332413"/>
            <a:ext cx="2284412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Zn + CuCl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r>
              <a:rPr lang="en-US" altLang="en-US" sz="3200"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  <a:endParaRPr lang="en-US" altLang="en-US" sz="3200">
              <a:latin typeface="Arial" panose="020B06040202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en-US" sz="3200">
                <a:latin typeface="Arial" panose="020B0604020202020204" pitchFamily="34" charset="0"/>
              </a:rPr>
              <a:t>Cu + ZnCl</a:t>
            </a:r>
            <a:r>
              <a:rPr lang="en-US" altLang="en-US" sz="3200" baseline="-25000">
                <a:latin typeface="Arial" panose="020B0604020202020204" pitchFamily="34" charset="0"/>
              </a:rPr>
              <a:t>2</a:t>
            </a:r>
            <a:endParaRPr lang="en-CA" altLang="en-US" sz="3200" baseline="-2500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03" grpId="0" autoUpdateAnimBg="0"/>
      <p:bldP spid="11307" grpId="0" autoUpdateAnimBg="0"/>
      <p:bldP spid="11310" grpId="0" autoUpdateAnimBg="0"/>
      <p:bldP spid="11313" grpId="0" autoUpdateAnimBg="0"/>
      <p:bldP spid="11423" grpId="0" autoUpdateAnimBg="0"/>
      <p:bldP spid="11424" grpId="0" autoUpdateAnimBg="0"/>
      <p:bldP spid="11425" grpId="0" autoUpdateAnimBg="0"/>
      <p:bldP spid="11426" grpId="0" autoUpdateAnimBg="0"/>
      <p:bldP spid="11427" grpId="0" autoUpdateAnimBg="0"/>
      <p:bldP spid="11428" grpId="0" autoUpdateAnimBg="0"/>
      <p:bldP spid="11429" grpId="0" autoUpdateAnimBg="0"/>
      <p:bldP spid="11430" grpId="0" autoUpdateAnimBg="0"/>
      <p:bldP spid="11431" grpId="0" autoUpdateAnimBg="0"/>
      <p:bldP spid="11432" grpId="0" autoUpdateAnimBg="0"/>
      <p:bldP spid="11434" grpId="0" autoUpdateAnimBg="0"/>
      <p:bldP spid="11458" grpId="0" autoUpdateAnimBg="0"/>
      <p:bldP spid="11459" grpId="0" autoUpdateAnimBg="0"/>
      <p:bldP spid="11460" grpId="0" autoUpdateAnimBg="0"/>
      <p:bldP spid="11461" grpId="0" autoUpdateAnimBg="0"/>
      <p:bldP spid="11462" grpId="0" autoUpdateAnimBg="0"/>
      <p:bldP spid="1146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29000" y="685800"/>
            <a:ext cx="4267200" cy="16002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5000"/>
              </a:lnSpc>
              <a:spcBef>
                <a:spcPct val="10000"/>
              </a:spcBef>
              <a:buFontTx/>
              <a:buNone/>
            </a:pP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عندما يتفاعل الفلز مع الأوكسيجين ينتج أوكسيد الفلز</a:t>
            </a:r>
            <a:endParaRPr lang="en-US" altLang="en-US" smtClean="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marL="0" indent="0" algn="ctr" eaLnBrk="1" hangingPunct="1">
              <a:lnSpc>
                <a:spcPct val="95000"/>
              </a:lnSpc>
              <a:spcBef>
                <a:spcPct val="10000"/>
              </a:spcBef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K + O</a:t>
            </a:r>
            <a:r>
              <a:rPr lang="en-US" altLang="en-US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K</a:t>
            </a:r>
            <a:r>
              <a:rPr lang="en-US" altLang="en-US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</p:txBody>
      </p:sp>
      <p:graphicFrame>
        <p:nvGraphicFramePr>
          <p:cNvPr id="15413" name="Group 53"/>
          <p:cNvGraphicFramePr>
            <a:graphicFrameLocks noGrp="1"/>
          </p:cNvGraphicFramePr>
          <p:nvPr/>
        </p:nvGraphicFramePr>
        <p:xfrm>
          <a:off x="8305800" y="46038"/>
          <a:ext cx="762000" cy="6688137"/>
        </p:xfrm>
        <a:graphic>
          <a:graphicData uri="http://schemas.openxmlformats.org/drawingml/2006/table">
            <a:tbl>
              <a:tblPr/>
              <a:tblGrid>
                <a:gridCol w="76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K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44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Ca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7B3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29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Al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9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Zn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Fe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Ni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Sn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Pb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5ED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Ag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Au</a:t>
                      </a:r>
                      <a:endParaRPr kumimoji="0" lang="en-CA" sz="3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7207" name="Rectangle 39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7772400" cy="533400"/>
          </a:xfrm>
          <a:noFill/>
        </p:spPr>
        <p:txBody>
          <a:bodyPr/>
          <a:lstStyle/>
          <a:p>
            <a:pPr eaLnBrk="1" hangingPunct="1"/>
            <a:r>
              <a:rPr lang="ar-JO" altLang="en-US" sz="4000" smtClean="0">
                <a:latin typeface="Arial" panose="020B0604020202020204" pitchFamily="34" charset="0"/>
                <a:cs typeface="Arial" panose="020B0604020202020204" pitchFamily="34" charset="0"/>
              </a:rPr>
              <a:t>الأكاسيد</a:t>
            </a:r>
            <a:endParaRPr lang="en-CA" altLang="en-US" sz="40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00" name="AutoShape 40"/>
          <p:cNvSpPr>
            <a:spLocks/>
          </p:cNvSpPr>
          <p:nvPr/>
        </p:nvSpPr>
        <p:spPr bwMode="auto">
          <a:xfrm>
            <a:off x="8001000" y="76200"/>
            <a:ext cx="228600" cy="5867400"/>
          </a:xfrm>
          <a:prstGeom prst="leftBrace">
            <a:avLst>
              <a:gd name="adj1" fmla="val 213889"/>
              <a:gd name="adj2" fmla="val 20005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15402" name="AutoShape 42"/>
          <p:cNvSpPr>
            <a:spLocks/>
          </p:cNvSpPr>
          <p:nvPr/>
        </p:nvSpPr>
        <p:spPr bwMode="auto">
          <a:xfrm>
            <a:off x="7696200" y="3048000"/>
            <a:ext cx="304800" cy="3581400"/>
          </a:xfrm>
          <a:prstGeom prst="leftBrace">
            <a:avLst>
              <a:gd name="adj1" fmla="val 97917"/>
              <a:gd name="adj2" fmla="val 21454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15403" name="Rectangle 43"/>
          <p:cNvSpPr>
            <a:spLocks noChangeArrowheads="1"/>
          </p:cNvSpPr>
          <p:nvPr/>
        </p:nvSpPr>
        <p:spPr bwMode="auto">
          <a:xfrm>
            <a:off x="3429000" y="2514600"/>
            <a:ext cx="4114800" cy="2209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10000"/>
              </a:spcBef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تتفاعل الأكاسيد  والهيدروجين مع التسخين لينتج الفلز والماء</a:t>
            </a:r>
            <a:endParaRPr lang="en-US" altLang="en-US" sz="32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algn="ctr" eaLnBrk="1" hangingPunct="1">
              <a:lnSpc>
                <a:spcPct val="95000"/>
              </a:lnSpc>
              <a:spcBef>
                <a:spcPct val="35000"/>
              </a:spcBef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NiO + H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 Ni + H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</p:txBody>
      </p:sp>
      <p:sp>
        <p:nvSpPr>
          <p:cNvPr id="15404" name="AutoShape 44"/>
          <p:cNvSpPr>
            <a:spLocks/>
          </p:cNvSpPr>
          <p:nvPr/>
        </p:nvSpPr>
        <p:spPr bwMode="auto">
          <a:xfrm>
            <a:off x="7467600" y="5486400"/>
            <a:ext cx="304800" cy="1219200"/>
          </a:xfrm>
          <a:prstGeom prst="leftBrace">
            <a:avLst>
              <a:gd name="adj1" fmla="val 33333"/>
              <a:gd name="adj2" fmla="val 46366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ar-JO" altLang="en-US"/>
          </a:p>
        </p:txBody>
      </p:sp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3429000" y="4953000"/>
            <a:ext cx="3962400" cy="1676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95000"/>
              </a:lnSpc>
              <a:spcBef>
                <a:spcPct val="30000"/>
              </a:spcBef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تتفكك الأكاسيد بواسطة الحرارة</a:t>
            </a:r>
          </a:p>
          <a:p>
            <a:pPr algn="ctr" eaLnBrk="1" hangingPunct="1">
              <a:lnSpc>
                <a:spcPct val="95000"/>
              </a:lnSpc>
              <a:spcBef>
                <a:spcPct val="30000"/>
              </a:spcBef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HgO 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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 Hg</a:t>
            </a:r>
            <a:r>
              <a:rPr lang="en-US" altLang="en-US" sz="2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28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endParaRPr lang="en-US" altLang="en-US" sz="3200">
              <a:latin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406" name="Rectangle 46"/>
          <p:cNvSpPr>
            <a:spLocks noChangeArrowheads="1"/>
          </p:cNvSpPr>
          <p:nvPr/>
        </p:nvSpPr>
        <p:spPr bwMode="auto">
          <a:xfrm>
            <a:off x="76200" y="533400"/>
            <a:ext cx="3429000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تساعد سلسلة النشاط في التنبؤ  بسلوك وتكون الأكاسيد</a:t>
            </a:r>
            <a:endParaRPr lang="en-US" altLang="en-US" sz="3200">
              <a:latin typeface="Arial" panose="020B0604020202020204" pitchFamily="34" charset="0"/>
              <a:sym typeface="Symbol" panose="05050102010706020507" pitchFamily="18" charset="2"/>
            </a:endParaRPr>
          </a:p>
          <a:p>
            <a:pPr algn="r" eaLnBrk="1" hangingPunct="1">
              <a:spcBef>
                <a:spcPct val="15000"/>
              </a:spcBef>
            </a:pPr>
            <a:r>
              <a:rPr lang="ar-JO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أكمل معادلات التفاعلات التالية :</a:t>
            </a:r>
            <a:endParaRPr lang="en-US" altLang="en-US" sz="32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eaLnBrk="1" hangingPunct="1">
              <a:spcBef>
                <a:spcPct val="15000"/>
              </a:spcBef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Ca +  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</a:t>
            </a:r>
          </a:p>
          <a:p>
            <a:pPr eaLnBrk="1" hangingPunct="1">
              <a:spcBef>
                <a:spcPct val="90000"/>
              </a:spcBef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Au +  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</a:t>
            </a:r>
          </a:p>
          <a:p>
            <a:pPr eaLnBrk="1" hangingPunct="1">
              <a:spcBef>
                <a:spcPct val="45000"/>
              </a:spcBef>
            </a:pP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Fe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+  H</a:t>
            </a:r>
            <a:r>
              <a:rPr lang="en-US" altLang="en-US" sz="3200" baseline="-2500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 </a:t>
            </a:r>
            <a:r>
              <a:rPr lang="en-US" altLang="en-US" sz="32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</a:t>
            </a:r>
            <a:r>
              <a:rPr lang="en-US" altLang="en-US" sz="3200">
                <a:latin typeface="Arial" panose="020B0604020202020204" pitchFamily="34" charset="0"/>
                <a:sym typeface="Symbol" panose="05050102010706020507" pitchFamily="18" charset="2"/>
              </a:rPr>
              <a:t></a:t>
            </a:r>
          </a:p>
        </p:txBody>
      </p:sp>
      <p:sp>
        <p:nvSpPr>
          <p:cNvPr id="15407" name="Rectangle 47"/>
          <p:cNvSpPr>
            <a:spLocks noChangeArrowheads="1"/>
          </p:cNvSpPr>
          <p:nvPr/>
        </p:nvSpPr>
        <p:spPr bwMode="auto">
          <a:xfrm>
            <a:off x="5267325" y="3886200"/>
            <a:ext cx="38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ح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4835525" y="5867400"/>
            <a:ext cx="38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ح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409" name="Rectangle 49"/>
          <p:cNvSpPr>
            <a:spLocks noChangeArrowheads="1"/>
          </p:cNvSpPr>
          <p:nvPr/>
        </p:nvSpPr>
        <p:spPr bwMode="auto">
          <a:xfrm>
            <a:off x="2339975" y="4581525"/>
            <a:ext cx="38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ar-JO" altLang="en-US" sz="280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ح</a:t>
            </a:r>
            <a:endParaRPr lang="en-US" altLang="en-US" sz="280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5410" name="Rectangle 50"/>
          <p:cNvSpPr>
            <a:spLocks noChangeArrowheads="1"/>
          </p:cNvSpPr>
          <p:nvPr/>
        </p:nvSpPr>
        <p:spPr bwMode="auto">
          <a:xfrm>
            <a:off x="2362200" y="3213100"/>
            <a:ext cx="1066800" cy="55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9954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5000"/>
              </a:lnSpc>
            </a:pPr>
            <a:r>
              <a:rPr lang="en-US" altLang="en-US" sz="3200">
                <a:solidFill>
                  <a:srgbClr val="8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CaO</a:t>
            </a:r>
          </a:p>
        </p:txBody>
      </p:sp>
      <p:sp>
        <p:nvSpPr>
          <p:cNvPr id="15411" name="Rectangle 51"/>
          <p:cNvSpPr>
            <a:spLocks noChangeArrowheads="1"/>
          </p:cNvSpPr>
          <p:nvPr/>
        </p:nvSpPr>
        <p:spPr bwMode="auto">
          <a:xfrm>
            <a:off x="1600200" y="61722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22288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3200">
                <a:solidFill>
                  <a:srgbClr val="8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Fe + H</a:t>
            </a:r>
            <a:r>
              <a:rPr lang="en-US" altLang="en-US" sz="3200" baseline="-25000">
                <a:solidFill>
                  <a:srgbClr val="8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z="3200">
                <a:solidFill>
                  <a:srgbClr val="800000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</p:txBody>
      </p:sp>
      <p:sp>
        <p:nvSpPr>
          <p:cNvPr id="15412" name="Rectangle 52"/>
          <p:cNvSpPr>
            <a:spLocks noChangeArrowheads="1"/>
          </p:cNvSpPr>
          <p:nvPr/>
        </p:nvSpPr>
        <p:spPr bwMode="auto">
          <a:xfrm>
            <a:off x="2484438" y="4195763"/>
            <a:ext cx="914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724025" algn="l"/>
              </a:tabLs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ar-JO" altLang="en-US" sz="2000" b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لاتفاعل</a:t>
            </a:r>
            <a:endParaRPr lang="en-US" altLang="en-US" sz="2000" b="1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5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4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4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4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54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1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41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autoUpdateAnimBg="0" advAuto="0"/>
      <p:bldP spid="15400" grpId="0" animBg="1"/>
      <p:bldP spid="15402" grpId="0" animBg="1"/>
      <p:bldP spid="15403" grpId="0" animBg="1" autoUpdateAnimBg="0"/>
      <p:bldP spid="15404" grpId="0" animBg="1"/>
      <p:bldP spid="15405" grpId="0" animBg="1" autoUpdateAnimBg="0"/>
      <p:bldP spid="15406" grpId="0" build="p" autoUpdateAnimBg="0"/>
      <p:bldP spid="15407" grpId="0" autoUpdateAnimBg="0"/>
      <p:bldP spid="15408" grpId="0" autoUpdateAnimBg="0"/>
      <p:bldP spid="15409" grpId="0" autoUpdateAnimBg="0"/>
      <p:bldP spid="15410" grpId="0" autoUpdateAnimBg="0"/>
      <p:bldP spid="15411" grpId="0" autoUpdateAnimBg="0"/>
      <p:bldP spid="1541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ar-JO" altLang="en-US" smtClean="0">
                <a:cs typeface="Arial" panose="020B0604020202020204" pitchFamily="34" charset="0"/>
              </a:rPr>
              <a:t>أكمل معادلات التفاعلات التالية</a:t>
            </a:r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257800"/>
          </a:xfrm>
        </p:spPr>
        <p:txBody>
          <a:bodyPr/>
          <a:lstStyle/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</a:rPr>
              <a:t>Mg + 2HCl 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 MgCl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Zn + CuCO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ZnCO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+ Cu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Ag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SO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4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</a:t>
            </a:r>
            <a:r>
              <a:rPr lang="ar-JO" altLang="en-US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لاتفاعل</a:t>
            </a: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CuO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 + Cu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Ni + 2HCl  NiCl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609600" indent="-609600" eaLnBrk="1" hangingPunct="1">
              <a:buFontTx/>
              <a:buAutoNum type="alphaLcParenR"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2Ni + 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2NiO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</p:spPr>
        <p:txBody>
          <a:bodyPr/>
          <a:lstStyle/>
          <a:p>
            <a:pPr eaLnBrk="1" hangingPunct="1"/>
            <a:r>
              <a:rPr lang="ar-JO" altLang="en-US" smtClean="0">
                <a:cs typeface="Arial" panose="020B0604020202020204" pitchFamily="34" charset="0"/>
              </a:rPr>
              <a:t>أكمل معادلات التفاعلات التالية</a:t>
            </a:r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763000" cy="5257800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1-	PbO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Pb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2-	NiO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Ni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3-	Al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NR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4-	2Rb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  Rb</a:t>
            </a:r>
            <a:r>
              <a:rPr lang="en-US" altLang="en-US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  </a:t>
            </a:r>
            <a:r>
              <a:rPr lang="en-US" altLang="en-US" b="1" smtClean="0">
                <a:latin typeface="Arial" panose="020B0604020202020204" pitchFamily="34" charset="0"/>
                <a:sym typeface="Symbol" panose="05050102010706020507" pitchFamily="18" charset="2"/>
              </a:rPr>
              <a:t>5-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	2Rb + 2HCl  2RbCl + 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b="1" smtClean="0">
                <a:latin typeface="Arial" panose="020B0604020202020204" pitchFamily="34" charset="0"/>
                <a:sym typeface="Symbol" panose="05050102010706020507" pitchFamily="18" charset="2"/>
              </a:rPr>
              <a:t>6-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		4Rb + 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 2Rb</a:t>
            </a:r>
            <a:r>
              <a:rPr lang="en-US" altLang="en-US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</a:p>
          <a:p>
            <a:pPr marL="609600" indent="-609600" eaLnBrk="1" hangingPunct="1">
              <a:buFontTx/>
              <a:buNone/>
            </a:pP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7-	2Al + 3H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  3H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 + Al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2</a:t>
            </a:r>
            <a:r>
              <a:rPr lang="en-US" altLang="en-US" smtClean="0">
                <a:latin typeface="Arial" panose="020B0604020202020204" pitchFamily="34" charset="0"/>
                <a:sym typeface="Symbol" panose="05050102010706020507" pitchFamily="18" charset="2"/>
              </a:rPr>
              <a:t>O</a:t>
            </a:r>
            <a:r>
              <a:rPr lang="en-US" altLang="en-US" b="1" baseline="-25000" smtClean="0">
                <a:latin typeface="Arial" panose="020B0604020202020204" pitchFamily="34" charset="0"/>
                <a:sym typeface="Symbol" panose="05050102010706020507" pitchFamily="18" charset="2"/>
              </a:rPr>
              <a:t>3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772400" y="6464300"/>
            <a:ext cx="1295400" cy="317500"/>
          </a:xfrm>
          <a:prstGeom prst="rect">
            <a:avLst/>
          </a:prstGeom>
          <a:solidFill>
            <a:srgbClr val="80808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1000"/>
              <a:t>For more lessons, visit </a:t>
            </a:r>
            <a:r>
              <a:rPr lang="en-US" altLang="en-US" sz="1000">
                <a:hlinkClick r:id="rId2"/>
              </a:rPr>
              <a:t>www.chalkbored.com</a:t>
            </a:r>
            <a:endParaRPr lang="en-US" alt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597</Words>
  <Application>Microsoft Office PowerPoint</Application>
  <PresentationFormat>عرض على الشاشة (4:3)</PresentationFormat>
  <Paragraphs>177</Paragraphs>
  <Slides>8</Slides>
  <Notes>1</Notes>
  <HiddenSlides>2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Times New Roman</vt:lpstr>
      <vt:lpstr>Arial</vt:lpstr>
      <vt:lpstr>Symbol</vt:lpstr>
      <vt:lpstr>Wingdings</vt:lpstr>
      <vt:lpstr>Default Design</vt:lpstr>
      <vt:lpstr>سلسلة النشاط للمادة </vt:lpstr>
      <vt:lpstr>عرض تقديمي في PowerPoint</vt:lpstr>
      <vt:lpstr>عرض تقديمي في PowerPoint</vt:lpstr>
      <vt:lpstr>نشاط حول سلسلة التفاعل</vt:lpstr>
      <vt:lpstr>عرض تقديمي في PowerPoint</vt:lpstr>
      <vt:lpstr>الأكاسيد</vt:lpstr>
      <vt:lpstr>أكمل معادلات التفاعلات التالية</vt:lpstr>
      <vt:lpstr>أكمل معادلات التفاعلات التالية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- Activity Series &amp; Double Displacement Reactions</dc:title>
  <dc:subject>Chemistry Resources for High School Teachers and Students - PowerPoint Lessons, Notes, Labs, Worksheets, Handouts, Practice Problems, and Solutions.</dc:subject>
  <dc:creator>Jeremy Schneider</dc:creator>
  <dc:description>Copyright 2007 - All Rights Reserved -_x000d_
visit www.chalkbored.com for details</dc:description>
  <cp:lastModifiedBy>USER</cp:lastModifiedBy>
  <cp:revision>55</cp:revision>
  <dcterms:created xsi:type="dcterms:W3CDTF">2000-04-10T04:20:13Z</dcterms:created>
  <dcterms:modified xsi:type="dcterms:W3CDTF">2024-06-30T15:13:14Z</dcterms:modified>
</cp:coreProperties>
</file>